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</p:sldIdLst>
  <p:sldSz cx="30275213" cy="42803763"/>
  <p:notesSz cx="6807200" cy="9939338"/>
  <p:embeddedFontLst>
    <p:embeddedFont>
      <p:font typeface="小塚ゴシック Pr6N L" panose="020B0200000000000000" pitchFamily="34" charset="-128"/>
      <p:regular r:id="rId3"/>
    </p:embeddedFont>
    <p:embeddedFont>
      <p:font typeface="小塚ゴシック Pr6N B" panose="020B0800000000000000" pitchFamily="34" charset="-128"/>
      <p:bold r:id="rId4"/>
    </p:embeddedFont>
  </p:embeddedFontLst>
  <p:defaultTextStyle>
    <a:defPPr>
      <a:defRPr lang="ja-JP"/>
    </a:defPPr>
    <a:lvl1pPr marL="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kumimoji="1" sz="6905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1"/>
    <a:srgbClr val="2C3E50"/>
    <a:srgbClr val="2980B9"/>
    <a:srgbClr val="3498DB"/>
    <a:srgbClr val="D35400"/>
    <a:srgbClr val="E67E22"/>
    <a:srgbClr val="C62828"/>
    <a:srgbClr val="FFCC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33" d="100"/>
          <a:sy n="33" d="100"/>
        </p:scale>
        <p:origin x="1108" y="-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/Relationships>
</file>

<file path=ppt/media/image1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224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40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433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9945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1543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9445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5449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467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036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364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879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8278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5F37D-3EAD-4422-A3F1-AACB0AF74482}" type="datetimeFigureOut">
              <a:rPr kumimoji="1" lang="ja-JP" altLang="en-US" smtClean="0"/>
              <a:t>2015/12/11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463290" y="39672756"/>
            <a:ext cx="6811923" cy="31310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19">
                <a:solidFill>
                  <a:srgbClr val="78909C"/>
                </a:solidFill>
              </a:defRPr>
            </a:lvl1pPr>
          </a:lstStyle>
          <a:p>
            <a:fld id="{CAB265CD-7259-402E-B30B-698A12FEDA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384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kumimoji="1" sz="14568" kern="1200">
          <a:solidFill>
            <a:srgbClr val="21212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kumimoji="1" sz="11919" kern="1200">
          <a:solidFill>
            <a:srgbClr val="263238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10595" kern="1200">
          <a:solidFill>
            <a:srgbClr val="263238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9271" kern="1200">
          <a:solidFill>
            <a:srgbClr val="263238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7946" kern="1200">
          <a:solidFill>
            <a:srgbClr val="263238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kumimoji="1"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0" y="1"/>
            <a:ext cx="30275213" cy="7228114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40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81420" y="422413"/>
            <a:ext cx="27266466" cy="6805701"/>
          </a:xfrm>
        </p:spPr>
        <p:txBody>
          <a:bodyPr>
            <a:normAutofit/>
          </a:bodyPr>
          <a:lstStyle/>
          <a:p>
            <a:pPr algn="r">
              <a:lnSpc>
                <a:spcPct val="100000"/>
              </a:lnSpc>
            </a:pPr>
            <a: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  <a:t>L1</a:t>
            </a:r>
            <a:br>
              <a:rPr lang="en-US" altLang="ja-JP" sz="60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ja-JP" altLang="en-US" sz="8800" dirty="0" smtClean="0">
                <a:solidFill>
                  <a:srgbClr val="ECF0F1"/>
                </a:solidFill>
                <a:latin typeface="+mn-ea"/>
                <a:ea typeface="+mn-ea"/>
              </a:rPr>
              <a:t>スケジュールのプロ メガネ支部</a:t>
            </a:r>
            <a: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ja-JP" sz="88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島佳吾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古田島裕斗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長裕敏</a:t>
            </a:r>
            <a: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  <a:t/>
            </a:r>
            <a:br>
              <a:rPr lang="en-US" altLang="zh-TW" sz="7200" dirty="0" smtClean="0">
                <a:solidFill>
                  <a:srgbClr val="ECF0F1"/>
                </a:solidFill>
                <a:latin typeface="+mn-ea"/>
                <a:ea typeface="+mn-ea"/>
              </a:rPr>
            </a:b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小林達也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川畑裕也</a:t>
            </a:r>
            <a:r>
              <a:rPr lang="ja-JP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　</a:t>
            </a:r>
            <a:r>
              <a:rPr lang="zh-TW" altLang="en-US" sz="7200" dirty="0" smtClean="0">
                <a:solidFill>
                  <a:srgbClr val="ECF0F1"/>
                </a:solidFill>
                <a:latin typeface="+mn-ea"/>
                <a:ea typeface="+mn-ea"/>
              </a:rPr>
              <a:t>太田</a:t>
            </a:r>
            <a:r>
              <a:rPr lang="zh-TW" altLang="en-US" sz="7200" dirty="0">
                <a:solidFill>
                  <a:srgbClr val="ECF0F1"/>
                </a:solidFill>
                <a:latin typeface="+mn-ea"/>
                <a:ea typeface="+mn-ea"/>
              </a:rPr>
              <a:t>千尋</a:t>
            </a:r>
            <a:endParaRPr lang="zh-TW" altLang="en-US" sz="8800" dirty="0">
              <a:solidFill>
                <a:srgbClr val="ECF0F1"/>
              </a:solidFill>
              <a:latin typeface="+mn-ea"/>
              <a:ea typeface="+mn-ea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535" y="422413"/>
            <a:ext cx="10037663" cy="6383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 descr="http://enpit.aiit.ac.jp/html/images/img_index_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29741" y="40561727"/>
            <a:ext cx="10045472" cy="224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グループ化 19"/>
          <p:cNvGrpSpPr/>
          <p:nvPr/>
        </p:nvGrpSpPr>
        <p:grpSpPr>
          <a:xfrm>
            <a:off x="2037222" y="31529954"/>
            <a:ext cx="12529449" cy="5279616"/>
            <a:chOff x="2321263" y="21823856"/>
            <a:chExt cx="24618950" cy="10490029"/>
          </a:xfrm>
        </p:grpSpPr>
        <p:sp>
          <p:nvSpPr>
            <p:cNvPr id="15" name="正方形/長方形 14"/>
            <p:cNvSpPr/>
            <p:nvPr/>
          </p:nvSpPr>
          <p:spPr>
            <a:xfrm>
              <a:off x="15678506" y="21823856"/>
              <a:ext cx="8876240" cy="10490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9" name="グループ化 18"/>
            <p:cNvGrpSpPr/>
            <p:nvPr/>
          </p:nvGrpSpPr>
          <p:grpSpPr>
            <a:xfrm>
              <a:off x="2321263" y="21823856"/>
              <a:ext cx="24618950" cy="10490029"/>
              <a:chOff x="2457450" y="19897779"/>
              <a:chExt cx="24618950" cy="10490029"/>
            </a:xfrm>
          </p:grpSpPr>
          <p:grpSp>
            <p:nvGrpSpPr>
              <p:cNvPr id="16" name="グループ化 15"/>
              <p:cNvGrpSpPr/>
              <p:nvPr/>
            </p:nvGrpSpPr>
            <p:grpSpPr>
              <a:xfrm>
                <a:off x="2457450" y="19897779"/>
                <a:ext cx="24618950" cy="10490029"/>
                <a:chOff x="2457450" y="19897779"/>
                <a:chExt cx="24618950" cy="10490029"/>
              </a:xfrm>
            </p:grpSpPr>
            <p:pic>
              <p:nvPicPr>
                <p:cNvPr id="12" name="図 11"/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4910"/>
                <a:stretch/>
              </p:blipFill>
              <p:spPr>
                <a:xfrm>
                  <a:off x="2457450" y="19897779"/>
                  <a:ext cx="8876240" cy="10490028"/>
                </a:xfrm>
                <a:prstGeom prst="rect">
                  <a:avLst/>
                </a:prstGeom>
              </p:spPr>
            </p:pic>
            <p:sp>
              <p:nvSpPr>
                <p:cNvPr id="13" name="右矢印 12"/>
                <p:cNvSpPr/>
                <p:nvPr/>
              </p:nvSpPr>
              <p:spPr>
                <a:xfrm>
                  <a:off x="10413463" y="23511613"/>
                  <a:ext cx="6523391" cy="4057044"/>
                </a:xfrm>
                <a:prstGeom prst="rightArrow">
                  <a:avLst>
                    <a:gd name="adj1" fmla="val 50000"/>
                    <a:gd name="adj2" fmla="val 60714"/>
                  </a:avLst>
                </a:prstGeom>
                <a:solidFill>
                  <a:srgbClr val="E67E22"/>
                </a:solidFill>
                <a:ln>
                  <a:solidFill>
                    <a:srgbClr val="D354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pic>
              <p:nvPicPr>
                <p:cNvPr id="10" name="図 9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3089696" y="19897780"/>
                  <a:ext cx="13986704" cy="10490028"/>
                </a:xfrm>
                <a:prstGeom prst="rect">
                  <a:avLst/>
                </a:prstGeom>
              </p:spPr>
            </p:pic>
          </p:grpSp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580591" y="24188856"/>
                <a:ext cx="2724997" cy="2724997"/>
              </a:xfrm>
              <a:prstGeom prst="rect">
                <a:avLst/>
              </a:prstGeom>
            </p:spPr>
          </p:pic>
        </p:grpSp>
      </p:grpSp>
      <p:grpSp>
        <p:nvGrpSpPr>
          <p:cNvPr id="22" name="グループ化 21"/>
          <p:cNvGrpSpPr/>
          <p:nvPr/>
        </p:nvGrpSpPr>
        <p:grpSpPr>
          <a:xfrm>
            <a:off x="267720" y="7650527"/>
            <a:ext cx="29739771" cy="7467051"/>
            <a:chOff x="267720" y="7579106"/>
            <a:chExt cx="29739771" cy="7467051"/>
          </a:xfrm>
        </p:grpSpPr>
        <p:grpSp>
          <p:nvGrpSpPr>
            <p:cNvPr id="21" name="グループ化 20"/>
            <p:cNvGrpSpPr/>
            <p:nvPr/>
          </p:nvGrpSpPr>
          <p:grpSpPr>
            <a:xfrm>
              <a:off x="267720" y="8752113"/>
              <a:ext cx="29739771" cy="6294044"/>
              <a:chOff x="267720" y="8329701"/>
              <a:chExt cx="29739771" cy="6294044"/>
            </a:xfrm>
          </p:grpSpPr>
          <p:sp>
            <p:nvSpPr>
              <p:cNvPr id="5" name="正方形/長方形 4"/>
              <p:cNvSpPr/>
              <p:nvPr/>
            </p:nvSpPr>
            <p:spPr>
              <a:xfrm>
                <a:off x="267720" y="8329701"/>
                <a:ext cx="29739771" cy="6294044"/>
              </a:xfrm>
              <a:prstGeom prst="rect">
                <a:avLst/>
              </a:prstGeom>
              <a:noFill/>
              <a:ln w="190500">
                <a:solidFill>
                  <a:srgbClr val="D354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ja-JP" altLang="en-US" dirty="0">
                  <a:solidFill>
                    <a:srgbClr val="2C3E50"/>
                  </a:solidFill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720601" y="8752112"/>
                <a:ext cx="17149694" cy="55092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スケジュールやタスク管理のためのアプリケーションは</a:t>
                </a:r>
                <a: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  <a:t/>
                </a:r>
                <a:br>
                  <a:rPr lang="en-US" altLang="ja-JP" sz="4400" dirty="0" smtClean="0">
                    <a:solidFill>
                      <a:srgbClr val="2C3E50"/>
                    </a:solidFill>
                    <a:latin typeface="+mn-ea"/>
                  </a:rPr>
                </a:br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多数存在するが，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ものぐさな人は結局管理が面倒になって使わなくなってしまう．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そこで私たちはユーザがモチベーションを維持できるようなタスク管理システム「タスクル」を開発した．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本システムはキャラクターとのインタラクションや，</a:t>
                </a:r>
                <a:endParaRPr lang="en-US" altLang="ja-JP" sz="4400" dirty="0" smtClean="0">
                  <a:solidFill>
                    <a:srgbClr val="2C3E50"/>
                  </a:solidFill>
                  <a:latin typeface="+mn-ea"/>
                </a:endParaRP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自動スケジューリングによる管理の煩雑化解消により</a:t>
                </a:r>
              </a:p>
              <a:p>
                <a:r>
                  <a:rPr lang="ja-JP" altLang="en-US" sz="4400" dirty="0" smtClean="0">
                    <a:solidFill>
                      <a:srgbClr val="2C3E50"/>
                    </a:solidFill>
                    <a:latin typeface="+mn-ea"/>
                  </a:rPr>
                  <a:t>ユーザのモチベーションを維持する．</a:t>
                </a:r>
              </a:p>
            </p:txBody>
          </p:sp>
        </p:grpSp>
        <p:sp>
          <p:nvSpPr>
            <p:cNvPr id="23" name="正方形/長方形 22"/>
            <p:cNvSpPr/>
            <p:nvPr/>
          </p:nvSpPr>
          <p:spPr>
            <a:xfrm>
              <a:off x="267721" y="7579106"/>
              <a:ext cx="4761479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rgbClr val="ECF0F1"/>
                  </a:solidFill>
                  <a:latin typeface="+mj-ea"/>
                  <a:ea typeface="+mj-ea"/>
                </a:rPr>
                <a:t>概要</a:t>
              </a:r>
            </a:p>
          </p:txBody>
        </p:sp>
      </p:grpSp>
      <p:grpSp>
        <p:nvGrpSpPr>
          <p:cNvPr id="28" name="グループ化 27"/>
          <p:cNvGrpSpPr/>
          <p:nvPr/>
        </p:nvGrpSpPr>
        <p:grpSpPr>
          <a:xfrm>
            <a:off x="232747" y="29940852"/>
            <a:ext cx="14825670" cy="10163422"/>
            <a:chOff x="50260" y="17871694"/>
            <a:chExt cx="13179358" cy="10163422"/>
          </a:xfrm>
        </p:grpSpPr>
        <p:sp>
          <p:nvSpPr>
            <p:cNvPr id="26" name="正方形/長方形 25"/>
            <p:cNvSpPr/>
            <p:nvPr/>
          </p:nvSpPr>
          <p:spPr>
            <a:xfrm>
              <a:off x="50261" y="19073338"/>
              <a:ext cx="13179357" cy="8961778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27" name="正方形/長方形 26"/>
            <p:cNvSpPr/>
            <p:nvPr/>
          </p:nvSpPr>
          <p:spPr>
            <a:xfrm>
              <a:off x="50260" y="17871694"/>
              <a:ext cx="13179358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キャラクターインタラクション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0" name="テキスト ボックス 29"/>
          <p:cNvSpPr txBox="1"/>
          <p:nvPr/>
        </p:nvSpPr>
        <p:spPr>
          <a:xfrm>
            <a:off x="1141604" y="37264743"/>
            <a:ext cx="132094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Live2D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を用いて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2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次元の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キャラクターを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3D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モデルの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ように動かす．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ユーザのアクション 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(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クリックや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タスクの追加</a:t>
            </a:r>
            <a:r>
              <a:rPr kumimoji="1" lang="en-US" altLang="ja-JP" sz="4400" dirty="0" smtClean="0">
                <a:solidFill>
                  <a:srgbClr val="2C3E50"/>
                </a:solidFill>
                <a:latin typeface="+mn-ea"/>
              </a:rPr>
              <a:t>) </a:t>
            </a:r>
            <a:r>
              <a:rPr kumimoji="1" lang="ja-JP" altLang="en-US" sz="4400" dirty="0" smtClean="0">
                <a:solidFill>
                  <a:srgbClr val="2C3E50"/>
                </a:solidFill>
                <a:latin typeface="+mn-ea"/>
              </a:rPr>
              <a:t>に対して様々なモーションを行う．</a:t>
            </a:r>
            <a:endParaRPr kumimoji="1" lang="ja-JP" altLang="en-US" sz="4400" dirty="0">
              <a:latin typeface="+mn-ea"/>
            </a:endParaRPr>
          </a:p>
        </p:txBody>
      </p:sp>
      <p:sp>
        <p:nvSpPr>
          <p:cNvPr id="31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0" y="40451259"/>
            <a:ext cx="16603894" cy="2352504"/>
          </a:xfrm>
        </p:spPr>
        <p:txBody>
          <a:bodyPr/>
          <a:lstStyle/>
          <a:p>
            <a:r>
              <a:rPr kumimoji="1" lang="en-US" altLang="ja-JP" sz="7200" dirty="0" smtClean="0">
                <a:solidFill>
                  <a:srgbClr val="C62828"/>
                </a:solidFill>
              </a:rPr>
              <a:t>http://meganeshibu.sakura.ne.jp/</a:t>
            </a:r>
            <a:endParaRPr kumimoji="1" lang="ja-JP" altLang="en-US" sz="7200" dirty="0">
              <a:solidFill>
                <a:srgbClr val="C62828"/>
              </a:solidFill>
            </a:endParaRPr>
          </a:p>
        </p:txBody>
      </p:sp>
      <p:grpSp>
        <p:nvGrpSpPr>
          <p:cNvPr id="29" name="グループ化 28"/>
          <p:cNvGrpSpPr/>
          <p:nvPr/>
        </p:nvGrpSpPr>
        <p:grpSpPr>
          <a:xfrm>
            <a:off x="267720" y="15658698"/>
            <a:ext cx="29739771" cy="13671159"/>
            <a:chOff x="232747" y="15757009"/>
            <a:chExt cx="29739771" cy="13671159"/>
          </a:xfrm>
        </p:grpSpPr>
        <p:sp>
          <p:nvSpPr>
            <p:cNvPr id="32" name="正方形/長方形 31"/>
            <p:cNvSpPr/>
            <p:nvPr/>
          </p:nvSpPr>
          <p:spPr>
            <a:xfrm>
              <a:off x="232747" y="16958653"/>
              <a:ext cx="29739771" cy="12469515"/>
            </a:xfrm>
            <a:prstGeom prst="rect">
              <a:avLst/>
            </a:prstGeom>
            <a:noFill/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ja-JP" altLang="en-US" dirty="0">
                <a:solidFill>
                  <a:srgbClr val="2C3E50"/>
                </a:solidFill>
              </a:endParaRPr>
            </a:p>
          </p:txBody>
        </p:sp>
        <p:sp>
          <p:nvSpPr>
            <p:cNvPr id="33" name="正方形/長方形 32"/>
            <p:cNvSpPr/>
            <p:nvPr/>
          </p:nvSpPr>
          <p:spPr>
            <a:xfrm>
              <a:off x="232747" y="15757009"/>
              <a:ext cx="9714363" cy="1173005"/>
            </a:xfrm>
            <a:prstGeom prst="rect">
              <a:avLst/>
            </a:prstGeom>
            <a:solidFill>
              <a:srgbClr val="E67E22"/>
            </a:solidFill>
            <a:ln w="190500">
              <a:solidFill>
                <a:srgbClr val="D354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rgbClr val="ECF0F1"/>
                  </a:solidFill>
                  <a:latin typeface="+mj-ea"/>
                  <a:ea typeface="+mj-ea"/>
                </a:rPr>
                <a:t>自動スケジューリング</a:t>
              </a:r>
              <a:endParaRPr lang="ja-JP" altLang="en-US" dirty="0">
                <a:solidFill>
                  <a:srgbClr val="ECF0F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4" name="図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54688" y="9206227"/>
            <a:ext cx="11631986" cy="5411283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35" name="テキスト ボックス 34"/>
          <p:cNvSpPr txBox="1"/>
          <p:nvPr/>
        </p:nvSpPr>
        <p:spPr>
          <a:xfrm>
            <a:off x="2318136" y="26742224"/>
            <a:ext cx="2563893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/>
              <a:t>ユーザが指定したタスクの「重さ」と「締切」をもとに処理の優先度を決定する．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r>
              <a:rPr kumimoji="1" lang="ja-JP" altLang="en-US" sz="4400" dirty="0" smtClean="0"/>
              <a:t>重さに応じてタスク処理に要する時間を決定し，スケジュール</a:t>
            </a:r>
            <a:r>
              <a:rPr lang="ja-JP" altLang="en-US" sz="4400" dirty="0" smtClean="0"/>
              <a:t>が</a:t>
            </a:r>
            <a:r>
              <a:rPr lang="en-US" altLang="ja-JP" sz="4400" dirty="0" smtClean="0"/>
              <a:t>30</a:t>
            </a:r>
            <a:r>
              <a:rPr lang="ja-JP" altLang="en-US" sz="4400" dirty="0" smtClean="0"/>
              <a:t>分以上</a:t>
            </a:r>
            <a:r>
              <a:rPr kumimoji="1" lang="ja-JP" altLang="en-US" sz="4400" dirty="0" smtClean="0"/>
              <a:t>空いている時間に挿入する．</a:t>
            </a:r>
            <a:endParaRPr kumimoji="1" lang="en-US" altLang="ja-JP" sz="4400" dirty="0" smtClean="0"/>
          </a:p>
          <a:p>
            <a:r>
              <a:rPr lang="ja-JP" altLang="en-US" sz="4400" dirty="0" smtClean="0"/>
              <a:t>就寝時間 </a:t>
            </a:r>
            <a:r>
              <a:rPr lang="en-US" altLang="ja-JP" sz="4400" dirty="0" smtClean="0"/>
              <a:t>(0</a:t>
            </a:r>
            <a:r>
              <a:rPr lang="ja-JP" altLang="en-US" sz="4400" dirty="0" smtClean="0"/>
              <a:t>－</a:t>
            </a:r>
            <a:r>
              <a:rPr lang="en-US" altLang="ja-JP" sz="4400" dirty="0" smtClean="0"/>
              <a:t>7</a:t>
            </a:r>
            <a:r>
              <a:rPr lang="ja-JP" altLang="en-US" sz="4400" dirty="0" smtClean="0"/>
              <a:t>時</a:t>
            </a:r>
            <a:r>
              <a:rPr lang="en-US" altLang="ja-JP" sz="4400" dirty="0" smtClean="0"/>
              <a:t>)</a:t>
            </a:r>
            <a:r>
              <a:rPr lang="ja-JP" altLang="en-US" sz="4400" dirty="0" smtClean="0"/>
              <a:t>の間にはタスク処理のスケジューリングは行わない．</a:t>
            </a:r>
            <a:r>
              <a:rPr kumimoji="1" lang="en-US" altLang="ja-JP" sz="4400" dirty="0" smtClean="0"/>
              <a:t/>
            </a:r>
            <a:br>
              <a:rPr kumimoji="1" lang="en-US" altLang="ja-JP" sz="4400" dirty="0" smtClean="0"/>
            </a:br>
            <a:endParaRPr kumimoji="1" lang="ja-JP" altLang="en-US" sz="4400" dirty="0"/>
          </a:p>
        </p:txBody>
      </p:sp>
      <p:sp>
        <p:nvSpPr>
          <p:cNvPr id="38" name="正方形/長方形 37"/>
          <p:cNvSpPr/>
          <p:nvPr/>
        </p:nvSpPr>
        <p:spPr>
          <a:xfrm>
            <a:off x="15633162" y="31113857"/>
            <a:ext cx="14374329" cy="8990417"/>
          </a:xfrm>
          <a:prstGeom prst="rect">
            <a:avLst/>
          </a:prstGeom>
          <a:noFill/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ja-JP" altLang="en-US" dirty="0">
              <a:solidFill>
                <a:srgbClr val="2C3E50"/>
              </a:solidFill>
            </a:endParaRPr>
          </a:p>
        </p:txBody>
      </p:sp>
      <p:sp>
        <p:nvSpPr>
          <p:cNvPr id="39" name="正方形/長方形 38"/>
          <p:cNvSpPr/>
          <p:nvPr/>
        </p:nvSpPr>
        <p:spPr>
          <a:xfrm>
            <a:off x="15633162" y="29940853"/>
            <a:ext cx="5876224" cy="1173005"/>
          </a:xfrm>
          <a:prstGeom prst="rect">
            <a:avLst/>
          </a:prstGeom>
          <a:solidFill>
            <a:srgbClr val="E67E22"/>
          </a:solidFill>
          <a:ln w="190500">
            <a:solidFill>
              <a:srgbClr val="D354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ECF0F1"/>
                </a:solidFill>
                <a:latin typeface="+mj-ea"/>
                <a:ea typeface="+mj-ea"/>
              </a:rPr>
              <a:t>通知の表示</a:t>
            </a:r>
            <a:endParaRPr lang="ja-JP" altLang="en-US" dirty="0">
              <a:solidFill>
                <a:srgbClr val="ECF0F1"/>
              </a:solidFill>
              <a:latin typeface="+mj-ea"/>
              <a:ea typeface="+mj-ea"/>
            </a:endParaRPr>
          </a:p>
        </p:txBody>
      </p:sp>
      <p:pic>
        <p:nvPicPr>
          <p:cNvPr id="40" name="図 3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25603" y="31744134"/>
            <a:ext cx="12706679" cy="5059932"/>
          </a:xfrm>
          <a:prstGeom prst="rect">
            <a:avLst/>
          </a:prstGeom>
        </p:spPr>
      </p:pic>
      <p:sp>
        <p:nvSpPr>
          <p:cNvPr id="41" name="テキスト ボックス 40"/>
          <p:cNvSpPr txBox="1"/>
          <p:nvPr/>
        </p:nvSpPr>
        <p:spPr>
          <a:xfrm>
            <a:off x="16545983" y="37264743"/>
            <a:ext cx="1254868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Chrome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拡張機能を用いて通知を行う．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  <a:p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タスクの期限，スケジュールの開始の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>1</a:t>
            </a: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時間前に</a:t>
            </a:r>
            <a:r>
              <a:rPr lang="en-US" altLang="ja-JP" sz="4400" dirty="0" smtClean="0">
                <a:solidFill>
                  <a:srgbClr val="2C3E50"/>
                </a:solidFill>
                <a:latin typeface="+mn-ea"/>
              </a:rPr>
              <a:t/>
            </a:r>
            <a:br>
              <a:rPr lang="en-US" altLang="ja-JP" sz="4400" dirty="0" smtClean="0">
                <a:solidFill>
                  <a:srgbClr val="2C3E50"/>
                </a:solidFill>
                <a:latin typeface="+mn-ea"/>
              </a:rPr>
            </a:br>
            <a:r>
              <a:rPr lang="ja-JP" altLang="en-US" sz="4400" dirty="0" smtClean="0">
                <a:solidFill>
                  <a:srgbClr val="2C3E50"/>
                </a:solidFill>
                <a:latin typeface="+mn-ea"/>
              </a:rPr>
              <a:t>通知する．</a:t>
            </a:r>
            <a:endParaRPr lang="en-US" altLang="ja-JP" sz="4400" dirty="0" smtClean="0">
              <a:solidFill>
                <a:srgbClr val="2C3E50"/>
              </a:solidFill>
              <a:latin typeface="+mn-ea"/>
            </a:endParaRPr>
          </a:p>
        </p:txBody>
      </p:sp>
      <p:pic>
        <p:nvPicPr>
          <p:cNvPr id="43" name="図 42"/>
          <p:cNvPicPr>
            <a:picLocks noChangeAspect="1"/>
          </p:cNvPicPr>
          <p:nvPr/>
        </p:nvPicPr>
        <p:blipFill rotWithShape="1">
          <a:blip r:embed="rId9"/>
          <a:srcRect l="49990"/>
          <a:stretch/>
        </p:blipFill>
        <p:spPr>
          <a:xfrm>
            <a:off x="18286905" y="17855926"/>
            <a:ext cx="10499867" cy="8709050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  <p:sp>
        <p:nvSpPr>
          <p:cNvPr id="44" name="右矢印 43"/>
          <p:cNvSpPr/>
          <p:nvPr/>
        </p:nvSpPr>
        <p:spPr>
          <a:xfrm>
            <a:off x="12918332" y="20681004"/>
            <a:ext cx="4951963" cy="3229583"/>
          </a:xfrm>
          <a:prstGeom prst="rightArrow">
            <a:avLst/>
          </a:prstGeom>
          <a:solidFill>
            <a:srgbClr val="3498DB"/>
          </a:solidFill>
          <a:ln w="76200">
            <a:solidFill>
              <a:srgbClr val="2980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6000" dirty="0" smtClean="0"/>
              <a:t>タスク追加</a:t>
            </a:r>
            <a:endParaRPr kumimoji="1" lang="ja-JP" altLang="en-US" sz="6000" dirty="0"/>
          </a:p>
        </p:txBody>
      </p:sp>
      <p:pic>
        <p:nvPicPr>
          <p:cNvPr id="45" name="図 44"/>
          <p:cNvPicPr>
            <a:picLocks noChangeAspect="1"/>
          </p:cNvPicPr>
          <p:nvPr/>
        </p:nvPicPr>
        <p:blipFill rotWithShape="1">
          <a:blip r:embed="rId10"/>
          <a:srcRect l="49975"/>
          <a:stretch/>
        </p:blipFill>
        <p:spPr>
          <a:xfrm>
            <a:off x="1689535" y="17754307"/>
            <a:ext cx="10634884" cy="8796188"/>
          </a:xfrm>
          <a:prstGeom prst="rect">
            <a:avLst/>
          </a:prstGeom>
          <a:ln w="76200">
            <a:solidFill>
              <a:srgbClr val="2C3E50"/>
            </a:solidFill>
          </a:ln>
        </p:spPr>
      </p:pic>
    </p:spTree>
    <p:extLst>
      <p:ext uri="{BB962C8B-B14F-4D97-AF65-F5344CB8AC3E}">
        <p14:creationId xmlns:p14="http://schemas.microsoft.com/office/powerpoint/2010/main" val="218835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lat_01_green">
  <a:themeElements>
    <a:clrScheme name="ユーザー定義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371C4"/>
      </a:accent1>
      <a:accent2>
        <a:srgbClr val="E63737"/>
      </a:accent2>
      <a:accent3>
        <a:srgbClr val="FFC901"/>
      </a:accent3>
      <a:accent4>
        <a:srgbClr val="A5A5A5"/>
      </a:accent4>
      <a:accent5>
        <a:srgbClr val="669E40"/>
      </a:accent5>
      <a:accent6>
        <a:srgbClr val="A162D0"/>
      </a:accent6>
      <a:hlink>
        <a:srgbClr val="FA8612"/>
      </a:hlink>
      <a:folHlink>
        <a:srgbClr val="954F72"/>
      </a:folHlink>
    </a:clrScheme>
    <a:fontScheme name="小塚ゴシック Pr6N R">
      <a:majorFont>
        <a:latin typeface="小塚ゴシック Pr6N B"/>
        <a:ea typeface="小塚ゴシック Pr6N B"/>
        <a:cs typeface=""/>
      </a:majorFont>
      <a:minorFont>
        <a:latin typeface="小塚ゴシック Pr6N L"/>
        <a:ea typeface="小塚ゴシック Pr6N L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lat_01_green" id="{E968AF46-1B76-4515-A3DF-6E2888C32868}" vid="{093362D3-1745-487E-A0FD-13F7EF4D4B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Flat_01_green</Template>
  <TotalTime>83</TotalTime>
  <Words>77</Words>
  <Application>Microsoft Office PowerPoint</Application>
  <PresentationFormat>ユーザー設定</PresentationFormat>
  <Paragraphs>18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小塚ゴシック Pr6N L</vt:lpstr>
      <vt:lpstr>小塚ゴシック Pr6N B</vt:lpstr>
      <vt:lpstr>Flat_01_green</vt:lpstr>
      <vt:lpstr>L1 スケジュールのプロ メガネ支部 島佳吾　古田島裕斗　長裕敏 小林達也　川畑裕也　太田千尋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スケジュールのプロ メガネ支部</dc:title>
  <dc:creator>島佳吾</dc:creator>
  <cp:lastModifiedBy>島佳吾</cp:lastModifiedBy>
  <cp:revision>17</cp:revision>
  <cp:lastPrinted>2015-12-10T22:40:21Z</cp:lastPrinted>
  <dcterms:created xsi:type="dcterms:W3CDTF">2015-12-10T21:24:20Z</dcterms:created>
  <dcterms:modified xsi:type="dcterms:W3CDTF">2015-12-10T22:47:59Z</dcterms:modified>
</cp:coreProperties>
</file>

<file path=docProps/thumbnail.jpeg>
</file>